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embeddedFontLst>
    <p:embeddedFont>
      <p:font typeface="Questrial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Questrial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55" name="Google Shape;55;p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60" name="Google Shape;60;p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64" name="Google Shape;64;p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68" name="Google Shape;68;p2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71" name="Google Shape;71;p2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93" name="Google Shape;93;p2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952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Google Shape;95;p2"/>
          <p:cNvSpPr txBox="1"/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6" name="Google Shape;96;p2"/>
          <p:cNvSpPr txBox="1"/>
          <p:nvPr>
            <p:ph idx="1" type="subTitle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indent="0" lvl="1" marL="457200" marR="0" rtl="0" algn="ctr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3pPr>
            <a:lvl4pPr indent="0" lvl="3" marL="1371600" marR="0" rtl="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5pPr>
            <a:lvl6pPr indent="0" lvl="5" marL="22860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6pPr>
            <a:lvl7pPr indent="0" lvl="6" marL="27432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7pPr>
            <a:lvl8pPr indent="0" lvl="7" marL="32004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9pPr>
          </a:lstStyle>
          <a:p/>
        </p:txBody>
      </p:sp>
      <p:sp>
        <p:nvSpPr>
          <p:cNvPr id="97" name="Google Shape;97;p2"/>
          <p:cNvSpPr txBox="1"/>
          <p:nvPr>
            <p:ph idx="10" type="dt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8" name="Google Shape;98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" name="Google Shape;99;p2"/>
          <p:cNvSpPr txBox="1"/>
          <p:nvPr>
            <p:ph idx="11" type="ftr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0" name="Google Shape;100;p2"/>
          <p:cNvSpPr txBox="1"/>
          <p:nvPr>
            <p:ph idx="12" type="sldNum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1" name="Google Shape;241;p11"/>
          <p:cNvSpPr txBox="1"/>
          <p:nvPr>
            <p:ph idx="1" type="body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  <p:sp>
        <p:nvSpPr>
          <p:cNvPr id="242" name="Google Shape;242;p1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3" name="Google Shape;243;p1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4" name="Google Shape;244;p1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/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7" name="Google Shape;247;p12"/>
          <p:cNvSpPr txBox="1"/>
          <p:nvPr>
            <p:ph idx="1" type="body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  <p:sp>
        <p:nvSpPr>
          <p:cNvPr id="248" name="Google Shape;248;p12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9" name="Google Shape;249;p12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0" name="Google Shape;250;p12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  <p:sp>
        <p:nvSpPr>
          <p:cNvPr id="105" name="Google Shape;105;p3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6" name="Google Shape;106;p3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7" name="Google Shape;107;p3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4pPr>
            <a:lvl5pPr indent="-228600" lvl="4" marL="2286000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/>
            </a:lvl9pPr>
          </a:lstStyle>
          <a:p/>
        </p:txBody>
      </p:sp>
      <p:sp>
        <p:nvSpPr>
          <p:cNvPr id="111" name="Google Shape;111;p4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2" name="Google Shape;112;p4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6" name="Google Shape;116;p5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7" name="Google Shape;117;p5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8" name="Google Shape;118;p5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  <p:sp>
        <p:nvSpPr>
          <p:cNvPr id="120" name="Google Shape;120;p5"/>
          <p:cNvSpPr txBox="1"/>
          <p:nvPr>
            <p:ph idx="2" type="body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Questrial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Questrial"/>
              <a:buNone/>
              <a:defRPr/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SzPts val="1400"/>
              <a:buFont typeface="Questrial"/>
              <a:buNone/>
              <a:defRPr/>
            </a:lvl4pPr>
            <a:lvl5pPr indent="-228600" lvl="4" marL="2286000" rtl="0">
              <a:spcBef>
                <a:spcPts val="320"/>
              </a:spcBef>
              <a:spcAft>
                <a:spcPts val="0"/>
              </a:spcAft>
              <a:buSzPts val="1400"/>
              <a:buFont typeface="Questrial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3pPr>
            <a:lvl4pPr indent="-317500" lvl="3" marL="1828800" rtl="0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4pPr>
            <a:lvl5pPr indent="-317500" lvl="4" marL="2286000" rtl="0">
              <a:spcBef>
                <a:spcPts val="32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9pPr>
          </a:lstStyle>
          <a:p/>
        </p:txBody>
      </p:sp>
      <p:sp>
        <p:nvSpPr>
          <p:cNvPr id="125" name="Google Shape;125;p6"/>
          <p:cNvSpPr txBox="1"/>
          <p:nvPr>
            <p:ph idx="3" type="body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Questrial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Questrial"/>
              <a:buNone/>
              <a:defRPr/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SzPts val="1400"/>
              <a:buFont typeface="Questrial"/>
              <a:buNone/>
              <a:defRPr/>
            </a:lvl4pPr>
            <a:lvl5pPr indent="-228600" lvl="4" marL="2286000" rtl="0">
              <a:spcBef>
                <a:spcPts val="320"/>
              </a:spcBef>
              <a:spcAft>
                <a:spcPts val="0"/>
              </a:spcAft>
              <a:buSzPts val="1400"/>
              <a:buFont typeface="Questrial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9pPr>
          </a:lstStyle>
          <a:p/>
        </p:txBody>
      </p:sp>
      <p:sp>
        <p:nvSpPr>
          <p:cNvPr id="126" name="Google Shape;126;p6"/>
          <p:cNvSpPr txBox="1"/>
          <p:nvPr>
            <p:ph idx="4" type="body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3pPr>
            <a:lvl4pPr indent="-317500" lvl="3" marL="1828800" rtl="0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4pPr>
            <a:lvl5pPr indent="-317500" lvl="4" marL="2286000" rtl="0">
              <a:spcBef>
                <a:spcPts val="32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9pPr>
          </a:lstStyle>
          <a:p/>
        </p:txBody>
      </p:sp>
      <p:sp>
        <p:nvSpPr>
          <p:cNvPr id="127" name="Google Shape;127;p6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8" name="Google Shape;128;p6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9" name="Google Shape;129;p6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2" name="Google Shape;132;p7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3" name="Google Shape;133;p7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7" name="Google Shape;137;p8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8" name="Google Shape;138;p8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9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4" name="Google Shape;14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5" name="Google Shape;14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46" name="Google Shape;146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8" name="Google Shape;14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9" name="Google Shape;14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50" name="Google Shape;150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2" name="Google Shape;152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3" name="Google Shape;153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154" name="Google Shape;154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5" name="Google Shape;155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157" name="Google Shape;157;p9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2" name="Google Shape;162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4" name="Google Shape;164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5" name="Google Shape;165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7" name="Google Shape;167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8" name="Google Shape;168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0" name="Google Shape;170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1" name="Google Shape;171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2" name="Google Shape;172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3" name="Google Shape;173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5" name="Google Shape;175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7" name="Google Shape;177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8" name="Google Shape;178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79" name="Google Shape;179;p9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952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1" name="Google Shape;181;p9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2" name="Google Shape;182;p9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80"/>
              </a:spcBef>
              <a:spcAft>
                <a:spcPts val="0"/>
              </a:spcAft>
              <a:buSzPts val="1400"/>
              <a:buChar char="○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3pPr>
            <a:lvl4pPr indent="-317500" lvl="3" marL="1828800" rtl="0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4pPr>
            <a:lvl5pPr indent="-317500" lvl="4" marL="2286000" rtl="0">
              <a:spcBef>
                <a:spcPts val="32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○"/>
              <a:defRPr/>
            </a:lvl9pPr>
          </a:lstStyle>
          <a:p/>
        </p:txBody>
      </p:sp>
      <p:sp>
        <p:nvSpPr>
          <p:cNvPr id="185" name="Google Shape;185;p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6" name="Google Shape;186;p9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7" name="Google Shape;187;p9"/>
          <p:cNvSpPr txBox="1"/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8" name="Google Shape;188;p9"/>
          <p:cNvSpPr txBox="1"/>
          <p:nvPr>
            <p:ph idx="2" type="body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8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Questrial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Questrial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Questrial"/>
              <a:buNone/>
              <a:defRPr/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SzPts val="1400"/>
              <a:buFont typeface="Questrial"/>
              <a:buNone/>
              <a:defRPr/>
            </a:lvl4pPr>
            <a:lvl5pPr indent="-228600" lvl="4" marL="2286000" rtl="0">
              <a:spcBef>
                <a:spcPts val="320"/>
              </a:spcBef>
              <a:spcAft>
                <a:spcPts val="0"/>
              </a:spcAft>
              <a:buSzPts val="1400"/>
              <a:buFont typeface="Questrial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4" name="Google Shape;194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5" name="Google Shape;195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96" name="Google Shape;196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200" name="Google Shape;200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04" name="Google Shape;204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6" name="Google Shape;206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07" name="Google Shape;207;p10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229" name="Google Shape;229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952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1E1E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3" name="Google Shape;233;p10"/>
          <p:cNvSpPr txBox="1"/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4" name="Google Shape;234;p10"/>
          <p:cNvSpPr/>
          <p:nvPr>
            <p:ph idx="2" type="pic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</p:sp>
      <p:sp>
        <p:nvSpPr>
          <p:cNvPr id="235" name="Google Shape;235;p10"/>
          <p:cNvSpPr txBox="1"/>
          <p:nvPr>
            <p:ph idx="1" type="body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8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Questrial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Questrial"/>
              <a:buNone/>
              <a:defRPr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Questrial"/>
              <a:buNone/>
              <a:defRPr/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SzPts val="1400"/>
              <a:buFont typeface="Questrial"/>
              <a:buNone/>
              <a:defRPr/>
            </a:lvl4pPr>
            <a:lvl5pPr indent="-228600" lvl="4" marL="2286000" rtl="0">
              <a:spcBef>
                <a:spcPts val="320"/>
              </a:spcBef>
              <a:spcAft>
                <a:spcPts val="0"/>
              </a:spcAft>
              <a:buSzPts val="1400"/>
              <a:buFont typeface="Questrial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Questrial"/>
              <a:buNone/>
              <a:defRPr/>
            </a:lvl9pPr>
          </a:lstStyle>
          <a:p/>
        </p:txBody>
      </p:sp>
      <p:sp>
        <p:nvSpPr>
          <p:cNvPr id="236" name="Google Shape;236;p10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7" name="Google Shape;237;p10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8" name="Google Shape;238;p10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2F35E"/>
            </a:gs>
            <a:gs pos="62000">
              <a:srgbClr val="99BC52"/>
            </a:gs>
            <a:gs pos="100000">
              <a:srgbClr val="88A848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1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0" name="Google Shape;10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2" name="Google Shape;12;p1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8" name="Google Shape;18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" name="Google Shape;19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0" name="Google Shape;20;p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3" name="Google Shape;23;p1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45" name="Google Shape;45;p1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cap="flat" cmpd="sng" w="952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" name="Google Shape;48;p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3pPr>
            <a:lvl4pPr indent="-3175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4pPr>
            <a:lvl5pPr indent="-3175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/>
            </a:lvl9pPr>
          </a:lstStyle>
          <a:p/>
        </p:txBody>
      </p:sp>
      <p:sp>
        <p:nvSpPr>
          <p:cNvPr id="50" name="Google Shape;50;p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buNone/>
              <a:defRPr/>
            </a:lvl1pPr>
            <a:lvl2pPr indent="0" lvl="1" marL="0" marR="0" rtl="0" algn="l">
              <a:buNone/>
              <a:defRPr/>
            </a:lvl2pPr>
            <a:lvl3pPr indent="0" lvl="2" marL="0" marR="0" rtl="0" algn="l">
              <a:buNone/>
              <a:defRPr/>
            </a:lvl3pPr>
            <a:lvl4pPr indent="0" lvl="3" marL="0" marR="0" rtl="0" algn="l">
              <a:buNone/>
              <a:defRPr/>
            </a:lvl4pPr>
            <a:lvl5pPr indent="0" lvl="4" marL="0" marR="0" rtl="0" algn="l">
              <a:buNone/>
              <a:defRPr/>
            </a:lvl5pPr>
            <a:lvl6pPr indent="0" lvl="5" marL="0" marR="0" rtl="0" algn="l">
              <a:buNone/>
              <a:defRPr/>
            </a:lvl6pPr>
            <a:lvl7pPr indent="0" lvl="6" marL="0" marR="0" rtl="0" algn="l">
              <a:buNone/>
              <a:defRPr/>
            </a:lvl7pPr>
            <a:lvl8pPr indent="0" lvl="7" marL="0" marR="0" rtl="0" algn="l">
              <a:buNone/>
              <a:defRPr/>
            </a:lvl8pPr>
            <a:lvl9pPr indent="0" lvl="8" marL="0" marR="0" rtl="0" algn="l">
              <a:buNone/>
              <a:defRPr/>
            </a:lvl9pPr>
          </a:lstStyle>
          <a:p>
            <a:pPr indent="-88900" lvl="0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/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325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The Nature of Language Learning</a:t>
            </a:r>
            <a:endParaRPr b="0" i="0" sz="325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6" name="Google Shape;256;p13"/>
          <p:cNvSpPr txBox="1"/>
          <p:nvPr>
            <p:ph idx="1" type="subTitle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1800" u="none" cap="none" strike="noStrike">
                <a:solidFill>
                  <a:srgbClr val="424242"/>
                </a:solidFill>
                <a:latin typeface="Questrial"/>
                <a:ea typeface="Questrial"/>
                <a:cs typeface="Questrial"/>
                <a:sym typeface="Questrial"/>
              </a:rPr>
              <a:t>Unit 1 Lecture</a:t>
            </a:r>
            <a:endParaRPr b="0" i="0" sz="1800" u="none" cap="none" strike="noStrike">
              <a:solidFill>
                <a:srgbClr val="42424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2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Nativism vs. Social Interactionism</a:t>
            </a:r>
            <a:endParaRPr b="0" i="0" sz="36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0" name="Google Shape;310;p22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Nativists believe: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Language ability is innate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All humans have cognitive capacity for grammar (universal grammar)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Focus on biological aspect of language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Social Interactionists believe: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Language is learned by interacting with others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Both recognize importance of input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3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Comprehensible Input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6" name="Google Shape;316;p23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Meaningful interactions with speakers of the target language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Negotiation of meaning 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Interactional Modifications: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Simplifying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Paraphrasing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Comprehension checks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Slowing down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Deliberate speech</a:t>
            </a:r>
            <a:endParaRPr b="0" i="0" sz="2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4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From Theory to Classroom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22" name="Google Shape;322;p24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Many language classes today focus on </a:t>
            </a:r>
            <a:r>
              <a:rPr b="1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communicative competence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Less focus on grammar in the classroom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Meaning over form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"/>
          <p:cNvSpPr txBox="1"/>
          <p:nvPr>
            <p:ph type="title"/>
          </p:nvPr>
        </p:nvSpPr>
        <p:spPr>
          <a:xfrm>
            <a:off x="533400" y="9144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How do children acquire and master language so quickly?</a:t>
            </a:r>
            <a:b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b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What about adults?</a:t>
            </a:r>
            <a:b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b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Do they use the same process or processes?</a:t>
            </a:r>
            <a:b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62" name="Google Shape;262;p14"/>
          <p:cNvSpPr txBox="1"/>
          <p:nvPr>
            <p:ph idx="1" type="body"/>
          </p:nvPr>
        </p:nvSpPr>
        <p:spPr>
          <a:xfrm flipH="1" rot="10800000">
            <a:off x="457200" y="7315200"/>
            <a:ext cx="762000" cy="252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Universal Grammar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68" name="Google Shape;268;p15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Idea proposed by Noam Chomsky</a:t>
            </a:r>
            <a:endParaRPr/>
          </a:p>
          <a:p>
            <a:pPr indent="-2794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are born with innate grammar capabilities</a:t>
            </a:r>
            <a:endParaRPr/>
          </a:p>
          <a:p>
            <a:pPr indent="-2794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Narrow down possible grammar rules as they learn a particular language</a:t>
            </a:r>
            <a:endParaRPr/>
          </a:p>
          <a:p>
            <a:pPr indent="-2794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number of possible language rules is finite</a:t>
            </a:r>
            <a:endParaRPr/>
          </a:p>
          <a:p>
            <a:pPr indent="-2794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create unique grammatical utterances that cannot be explained by exposure to the language </a:t>
            </a:r>
            <a:endParaRPr b="0" i="0" sz="2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Child Utterances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4" name="Google Shape;274;p16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communicate meaning effectively: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Ownership (</a:t>
            </a:r>
            <a:r>
              <a:rPr b="0" i="1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Dadda’s shoes</a:t>
            </a: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Events (</a:t>
            </a:r>
            <a:r>
              <a:rPr b="0" i="1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 fall</a:t>
            </a: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Labeling (</a:t>
            </a:r>
            <a:r>
              <a:rPr b="0" i="1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that dog</a:t>
            </a: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Locational Relationships (</a:t>
            </a:r>
            <a:r>
              <a:rPr b="0" i="1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doll in box</a:t>
            </a: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show universal patterns in language development 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Learn word endings more quickly</a:t>
            </a:r>
            <a:endParaRPr/>
          </a:p>
          <a:p>
            <a:pPr indent="-163576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7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Behaviorism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0" name="Google Shape;280;p17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Idea based on stimulus-response model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Imitation is key to language acquisition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Can it explain the way children use language?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What about ungrammatical utterances?</a:t>
            </a:r>
            <a:endParaRPr/>
          </a:p>
          <a:p>
            <a:pPr indent="0" lvl="1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1" lang="en-US" sz="3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“We boughted the cookies”</a:t>
            </a:r>
            <a:endParaRPr b="0" i="1" sz="3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8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Children Don’t Just Imitate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6" name="Google Shape;286;p18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acquire patterns over time 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Role of parent feedback: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ignore corrections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Parents rarely correct speech of children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Children focus on meaning over form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3-year-old: I clean my room, mommy.</a:t>
            </a:r>
            <a:endParaRPr/>
          </a:p>
          <a:p>
            <a:pPr indent="0" lvl="1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   Mom: No, I cleaned my room.</a:t>
            </a:r>
            <a:endParaRPr/>
          </a:p>
          <a:p>
            <a:pPr indent="0" lvl="1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   3-year-old: Not you, I clean my room.</a:t>
            </a:r>
            <a:endParaRPr b="0" i="0" sz="2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9"/>
          <p:cNvSpPr txBox="1"/>
          <p:nvPr>
            <p:ph type="title"/>
          </p:nvPr>
        </p:nvSpPr>
        <p:spPr>
          <a:xfrm>
            <a:off x="1066800" y="762000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More Evidence for Universal Grammar</a:t>
            </a:r>
            <a:endParaRPr b="0" i="0" sz="36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2" name="Google Shape;292;p19"/>
          <p:cNvSpPr txBox="1"/>
          <p:nvPr>
            <p:ph idx="1" type="body"/>
          </p:nvPr>
        </p:nvSpPr>
        <p:spPr>
          <a:xfrm>
            <a:off x="457200" y="1905000"/>
            <a:ext cx="82296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Pidgins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Created when there is contact between speakers of different languages 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New language with shared vocabulary and simplified grammar 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Creoles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Form when pidgins become a first language for children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grammar develops and systematic patterns emerge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Evidence of innate grammar in children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Pidgin + children = creole</a:t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635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635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635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63576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36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Second Language Acquisition</a:t>
            </a:r>
            <a:endParaRPr b="0" i="0" sz="36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8" name="Google Shape;298;p20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Learner variation: factors affecting acquisition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Critical Period Hypothesis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Idea that there is a critical period for language learning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Brain development post-puberty makes language learning more difficult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Strong version and weak version</a:t>
            </a:r>
            <a:endParaRPr/>
          </a:p>
          <a:p>
            <a:pPr indent="-284480" lvl="1" marL="64008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Optimal learning period is during childhood</a:t>
            </a:r>
            <a:endParaRPr/>
          </a:p>
          <a:p>
            <a:pPr indent="-163576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Questrial"/>
              <a:buNone/>
            </a:pPr>
            <a:r>
              <a:rPr b="0" i="0" lang="en-US" sz="40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Other Factors</a:t>
            </a:r>
            <a:endParaRPr b="0" i="0" sz="4000" u="none" cap="none" strike="noStrike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4" name="Google Shape;304;p21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Immersion and exposure to target language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Example: child in school vs. her mother at home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Opportunities to use target language </a:t>
            </a:r>
            <a:endParaRPr/>
          </a:p>
          <a:p>
            <a:pPr indent="-2794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Questrial"/>
              <a:buChar char="○"/>
            </a:pPr>
            <a:r>
              <a:rPr b="0" i="0" lang="en-US" sz="24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Educational opportunities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Higher education</a:t>
            </a:r>
            <a:endParaRPr/>
          </a:p>
          <a:p>
            <a:pPr indent="-284480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Char char="○"/>
            </a:pPr>
            <a:r>
              <a:rPr b="0" i="0" lang="en-US" sz="22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Experience in language-learning classrooms</a:t>
            </a:r>
            <a:endParaRPr/>
          </a:p>
          <a:p>
            <a:pPr indent="-178308" lvl="1" marL="64008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Questrial"/>
              <a:buNone/>
            </a:pPr>
            <a:r>
              <a:t/>
            </a:r>
            <a:endParaRPr b="0" i="0" sz="2200" u="none" cap="none" strike="noStrik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