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/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None/>
              <a:defRPr/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None/>
              <a:defRPr/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None/>
              <a:defRPr/>
            </a:lvl4pPr>
            <a:lvl5pPr indent="0" lvl="4" marL="1828800" marR="0" rtl="0" algn="ctr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None/>
              <a:defRPr/>
            </a:lvl5pPr>
            <a:lvl6pPr indent="0" lvl="5" marL="22860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/>
            </a:lvl6pPr>
            <a:lvl7pPr indent="0" lvl="6" marL="2743200" marR="0" rtl="0" algn="ctr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None/>
              <a:defRPr/>
            </a:lvl7pPr>
            <a:lvl8pPr indent="0" lvl="7" marL="3200400" marR="0" rtl="0" algn="ctr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None/>
              <a:defRPr/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1pPr>
            <a:lvl2pPr indent="-3175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2pPr>
            <a:lvl3pPr indent="-317500" lvl="2" marL="137160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3pPr>
            <a:lvl4pPr indent="-317500" lvl="3" marL="182880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Char char="•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5" name="Google Shape;75;p1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 rot="5400000">
            <a:off x="4579937" y="2324100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1pPr>
            <a:lvl2pPr indent="-3175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2pPr>
            <a:lvl3pPr indent="-317500" lvl="2" marL="137160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3pPr>
            <a:lvl4pPr indent="-317500" lvl="3" marL="182880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Char char="•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1pPr>
            <a:lvl2pPr indent="-3175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2pPr>
            <a:lvl3pPr indent="-317500" lvl="2" marL="137160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3pPr>
            <a:lvl4pPr indent="-317500" lvl="3" marL="182880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Char char="•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44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1pPr>
            <a:lvl2pPr indent="-228600" lvl="1" marL="914400" rtl="0">
              <a:spcBef>
                <a:spcPts val="40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2pPr>
            <a:lvl3pPr indent="-228600" lvl="2" marL="1371600" rtl="0">
              <a:spcBef>
                <a:spcPts val="36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3pPr>
            <a:lvl4pPr indent="-228600" lvl="3" marL="1828800" rtl="0">
              <a:spcBef>
                <a:spcPts val="32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4pPr>
            <a:lvl5pPr indent="-228600" lvl="4" marL="2286000" rtl="0">
              <a:spcBef>
                <a:spcPts val="28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Clr>
                <a:srgbClr val="9E9C97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/>
            </a:lvl1pPr>
            <a:lvl2pPr indent="-228600" lvl="1" marL="9144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indent="-228600" lvl="2" marL="1371600" rtl="0">
              <a:spcBef>
                <a:spcPts val="36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rtl="0">
              <a:spcBef>
                <a:spcPts val="32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indent="-228600" lvl="4" marL="22860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/>
            </a:lvl1pPr>
            <a:lvl2pPr indent="-228600" lvl="1" marL="9144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indent="-228600" lvl="2" marL="1371600" rtl="0">
              <a:spcBef>
                <a:spcPts val="36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rtl="0">
              <a:spcBef>
                <a:spcPts val="32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indent="-228600" lvl="4" marL="22860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4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indent="-228600" lvl="1" marL="9144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indent="-228600" lvl="2" marL="1371600" rtl="0">
              <a:spcBef>
                <a:spcPts val="36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rtl="0">
              <a:spcBef>
                <a:spcPts val="32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indent="-228600" lvl="4" marL="22860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1pPr>
            <a:lvl2pPr indent="-3175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2pPr>
            <a:lvl3pPr indent="-317500" lvl="2" marL="137160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3pPr>
            <a:lvl4pPr indent="-317500" lvl="3" marL="182880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4pPr>
            <a:lvl5pPr indent="-317500" lvl="4" marL="228600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Char char="•"/>
              <a:defRPr/>
            </a:lvl5pPr>
            <a:lvl6pPr indent="-317500" lvl="5" marL="274320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6pPr>
            <a:lvl7pPr indent="-317500" lvl="6" marL="320040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7pPr>
            <a:lvl8pPr indent="-317500" lvl="7" marL="365760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0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4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indent="-228600" lvl="1" marL="9144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indent="-228600" lvl="2" marL="1371600" rtl="0">
              <a:spcBef>
                <a:spcPts val="36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rtl="0">
              <a:spcBef>
                <a:spcPts val="32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indent="-228600" lvl="4" marL="22860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indent="-228600" lvl="5" marL="27432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indent="-228600" lvl="6" marL="32004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indent="-228600" lvl="7" marL="36576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indent="-228600" lvl="8" marL="4114800" rtl="0">
              <a:spcBef>
                <a:spcPts val="28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ADAD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mbria"/>
              <a:buNone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1pPr>
            <a:lvl2pPr indent="-3175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2pPr>
            <a:lvl3pPr indent="-3175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3pPr>
            <a:lvl4pPr indent="-3175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Calibri"/>
              <a:buChar char="•"/>
              <a:defRPr/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•"/>
              <a:defRPr/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alibri"/>
              <a:buChar char="•"/>
              <a:defRPr/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Char char="•"/>
              <a:defRPr/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libri"/>
              <a:buChar char="•"/>
              <a:defRPr/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buNone/>
              <a:defRPr/>
            </a:lvl1pPr>
            <a:lvl2pPr indent="0" lvl="1" marL="0" marR="0" rtl="0" algn="ctr">
              <a:buNone/>
              <a:defRPr/>
            </a:lvl2pPr>
            <a:lvl3pPr indent="0" lvl="2" marL="0" marR="0" rtl="0" algn="ctr">
              <a:buNone/>
              <a:defRPr/>
            </a:lvl3pPr>
            <a:lvl4pPr indent="0" lvl="3" marL="0" marR="0" rtl="0" algn="ctr">
              <a:buNone/>
              <a:defRPr/>
            </a:lvl4pPr>
            <a:lvl5pPr indent="0" lvl="4" marL="0" marR="0" rtl="0" algn="ctr">
              <a:buNone/>
              <a:defRPr/>
            </a:lvl5pPr>
            <a:lvl6pPr indent="0" lvl="5" marL="0" marR="0" rtl="0" algn="ctr">
              <a:buNone/>
              <a:defRPr/>
            </a:lvl6pPr>
            <a:lvl7pPr indent="0" lvl="6" marL="0" marR="0" rtl="0" algn="ctr">
              <a:buNone/>
              <a:defRPr/>
            </a:lvl7pPr>
            <a:lvl8pPr indent="0" lvl="7" marL="0" marR="0" rtl="0" algn="ctr">
              <a:buNone/>
              <a:defRPr/>
            </a:lvl8pPr>
            <a:lvl9pPr indent="0" lvl="8" marL="0" marR="0" rtl="0" algn="ctr">
              <a:buNone/>
              <a:defRPr/>
            </a:lvl9pPr>
          </a:lstStyle>
          <a:p>
            <a:pPr indent="-88900" lvl="0" mar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2362200" y="609600"/>
            <a:ext cx="4114800" cy="1298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1" i="0" lang="en-US" sz="72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Wildfires</a:t>
            </a:r>
            <a:endParaRPr b="1" i="0" sz="72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9E9C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3600" y="2348132"/>
            <a:ext cx="4175980" cy="4182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Causes of Wildfires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8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14"/>
          <p:cNvGrpSpPr/>
          <p:nvPr/>
        </p:nvGrpSpPr>
        <p:grpSpPr>
          <a:xfrm>
            <a:off x="1524000" y="1524000"/>
            <a:ext cx="6096000" cy="4063999"/>
            <a:chOff x="0" y="0"/>
            <a:chExt cx="6096000" cy="4063999"/>
          </a:xfrm>
        </p:grpSpPr>
        <p:sp>
          <p:nvSpPr>
            <p:cNvPr id="96" name="Google Shape;96;p14"/>
            <p:cNvSpPr/>
            <p:nvPr/>
          </p:nvSpPr>
          <p:spPr>
            <a:xfrm>
              <a:off x="0" y="0"/>
              <a:ext cx="6096000" cy="1828800"/>
            </a:xfrm>
            <a:prstGeom prst="roundRect">
              <a:avLst>
                <a:gd fmla="val 10000" name="adj"/>
              </a:avLst>
            </a:prstGeom>
            <a:solidFill>
              <a:srgbClr val="EDECE4">
                <a:alpha val="89803"/>
              </a:srgbClr>
            </a:solidFill>
            <a:ln cap="flat" cmpd="sng" w="25400">
              <a:solidFill>
                <a:srgbClr val="EDECE4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182879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E8E7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4"/>
            <p:cNvSpPr/>
            <p:nvPr/>
          </p:nvSpPr>
          <p:spPr>
            <a:xfrm rot="10800000">
              <a:off x="182879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237949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92000" lIns="192000" spcFirstLastPara="1" rIns="192000" wrap="square" tIns="192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945"/>
                </a:spcAft>
                <a:buNone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Lightning</a:t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2152650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E8E7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 rot="10800000">
              <a:off x="2152650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2207720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77800" lIns="177800" spcFirstLastPara="1" rIns="177800" wrap="square" tIns="177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Humans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75"/>
                </a:spcBef>
                <a:spcAft>
                  <a:spcPts val="700"/>
                </a:spcAft>
                <a:buNone/>
              </a:pPr>
              <a:r>
                <a:rPr b="0" i="0" lang="en-US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-Campfires, Cigarettes, Agricultural fires…</a:t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4122420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E8E7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 rot="10800000">
              <a:off x="4122420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4177490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92000" lIns="192000" spcFirstLastPara="1" rIns="192000" wrap="square" tIns="192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945"/>
                </a:spcAft>
                <a:buNone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Global Warming</a:t>
              </a:r>
              <a:endPara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6" name="Google Shape;10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9800" y="1772586"/>
            <a:ext cx="1066800" cy="1317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38600" y="1154457"/>
            <a:ext cx="1881918" cy="208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828800" y="1981200"/>
            <a:ext cx="1557624" cy="10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Stages of Wildfire 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Ground Stage: small, difficult to detect, easy to extinguish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Surface Stage: 4 feet tall, easy to extinguish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Crown Fire: burns treetops, very hard to control</a:t>
            </a:r>
            <a:endParaRPr/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Spotting: when winds blow embers ahead 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makes fires uncontrollable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5" name="Google Shape;115;p15"/>
          <p:cNvGrpSpPr/>
          <p:nvPr/>
        </p:nvGrpSpPr>
        <p:grpSpPr>
          <a:xfrm>
            <a:off x="687585" y="3349426"/>
            <a:ext cx="6092428" cy="870346"/>
            <a:chOff x="1785" y="1596826"/>
            <a:chExt cx="6092428" cy="870346"/>
          </a:xfrm>
        </p:grpSpPr>
        <p:sp>
          <p:nvSpPr>
            <p:cNvPr id="116" name="Google Shape;116;p15"/>
            <p:cNvSpPr/>
            <p:nvPr/>
          </p:nvSpPr>
          <p:spPr>
            <a:xfrm>
              <a:off x="1785" y="1596826"/>
              <a:ext cx="2175867" cy="870346"/>
            </a:xfrm>
            <a:prstGeom prst="chevron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5"/>
            <p:cNvSpPr txBox="1"/>
            <p:nvPr/>
          </p:nvSpPr>
          <p:spPr>
            <a:xfrm>
              <a:off x="436958" y="1596826"/>
              <a:ext cx="1305521" cy="87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7325" lIns="112000" spcFirstLastPara="1" rIns="37325" wrap="square" tIns="37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980"/>
                </a:spcAft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Ground Stage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1960066" y="1596826"/>
              <a:ext cx="2175867" cy="870346"/>
            </a:xfrm>
            <a:prstGeom prst="chevron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5"/>
            <p:cNvSpPr txBox="1"/>
            <p:nvPr/>
          </p:nvSpPr>
          <p:spPr>
            <a:xfrm>
              <a:off x="2395239" y="1596826"/>
              <a:ext cx="1305521" cy="87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7325" lIns="112000" spcFirstLastPara="1" rIns="37325" wrap="square" tIns="37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980"/>
                </a:spcAft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Surface Stage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3918346" y="1596826"/>
              <a:ext cx="2175867" cy="870346"/>
            </a:xfrm>
            <a:prstGeom prst="chevron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5"/>
            <p:cNvSpPr txBox="1"/>
            <p:nvPr/>
          </p:nvSpPr>
          <p:spPr>
            <a:xfrm>
              <a:off x="4353519" y="1596826"/>
              <a:ext cx="1305521" cy="87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7325" lIns="112000" spcFirstLastPara="1" rIns="37325" wrap="square" tIns="37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980"/>
                </a:spcAft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Crown Fire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The Science of Wildfires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fire?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chemical reaction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Combustion</a:t>
            </a:r>
            <a:endParaRPr/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winds, dry fuel lead to explosive fires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elements for combustion: fuel, oxygen, and heat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p16"/>
          <p:cNvGrpSpPr/>
          <p:nvPr/>
        </p:nvGrpSpPr>
        <p:grpSpPr>
          <a:xfrm>
            <a:off x="1144025" y="3105199"/>
            <a:ext cx="6093949" cy="1358800"/>
            <a:chOff x="1025" y="1352599"/>
            <a:chExt cx="6093949" cy="1358800"/>
          </a:xfrm>
        </p:grpSpPr>
        <p:sp>
          <p:nvSpPr>
            <p:cNvPr id="129" name="Google Shape;129;p16"/>
            <p:cNvSpPr/>
            <p:nvPr/>
          </p:nvSpPr>
          <p:spPr>
            <a:xfrm>
              <a:off x="1025" y="1352599"/>
              <a:ext cx="1358800" cy="1358800"/>
            </a:xfrm>
            <a:prstGeom prst="ellipse">
              <a:avLst/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6"/>
            <p:cNvSpPr txBox="1"/>
            <p:nvPr/>
          </p:nvSpPr>
          <p:spPr>
            <a:xfrm>
              <a:off x="200017" y="1551591"/>
              <a:ext cx="960816" cy="9608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Oxygen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1470160" y="1637947"/>
              <a:ext cx="788104" cy="788104"/>
            </a:xfrm>
            <a:prstGeom prst="mathPlus">
              <a:avLst>
                <a:gd fmla="val 23520" name="adj1"/>
              </a:avLst>
            </a:prstGeom>
            <a:solidFill>
              <a:srgbClr val="E2E0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 txBox="1"/>
            <p:nvPr/>
          </p:nvSpPr>
          <p:spPr>
            <a:xfrm>
              <a:off x="1574623" y="1939318"/>
              <a:ext cx="579178" cy="185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55"/>
                </a:spcAft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2368599" y="1352599"/>
              <a:ext cx="1358800" cy="1358800"/>
            </a:xfrm>
            <a:prstGeom prst="ellipse">
              <a:avLst/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6"/>
            <p:cNvSpPr txBox="1"/>
            <p:nvPr/>
          </p:nvSpPr>
          <p:spPr>
            <a:xfrm>
              <a:off x="2567591" y="1551591"/>
              <a:ext cx="960816" cy="9608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Burnable elements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3837735" y="1637947"/>
              <a:ext cx="788104" cy="788104"/>
            </a:xfrm>
            <a:prstGeom prst="mathEqual">
              <a:avLst>
                <a:gd fmla="val 23520" name="adj1"/>
                <a:gd fmla="val 11760" name="adj2"/>
              </a:avLst>
            </a:prstGeom>
            <a:solidFill>
              <a:srgbClr val="E2E0D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6"/>
            <p:cNvSpPr txBox="1"/>
            <p:nvPr/>
          </p:nvSpPr>
          <p:spPr>
            <a:xfrm>
              <a:off x="3942198" y="1800296"/>
              <a:ext cx="579178" cy="463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4736174" y="1352599"/>
              <a:ext cx="1358800" cy="1358800"/>
            </a:xfrm>
            <a:prstGeom prst="ellipse">
              <a:avLst/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6"/>
            <p:cNvSpPr txBox="1"/>
            <p:nvPr/>
          </p:nvSpPr>
          <p:spPr>
            <a:xfrm>
              <a:off x="4935166" y="1551591"/>
              <a:ext cx="960816" cy="9608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125" lIns="24125" spcFirstLastPara="1" rIns="24125" wrap="square" tIns="24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Chain reaction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Extinguishing Fires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44" name="Google Shape;144;p17"/>
          <p:cNvGrpSpPr/>
          <p:nvPr/>
        </p:nvGrpSpPr>
        <p:grpSpPr>
          <a:xfrm>
            <a:off x="1842488" y="1600200"/>
            <a:ext cx="4825012" cy="4800600"/>
            <a:chOff x="1385288" y="0"/>
            <a:chExt cx="4825012" cy="4800600"/>
          </a:xfrm>
        </p:grpSpPr>
        <p:sp>
          <p:nvSpPr>
            <p:cNvPr id="145" name="Google Shape;145;p17"/>
            <p:cNvSpPr/>
            <p:nvPr/>
          </p:nvSpPr>
          <p:spPr>
            <a:xfrm>
              <a:off x="2597632" y="0"/>
              <a:ext cx="2400300" cy="2400300"/>
            </a:xfrm>
            <a:prstGeom prst="triangle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7"/>
            <p:cNvSpPr txBox="1"/>
            <p:nvPr/>
          </p:nvSpPr>
          <p:spPr>
            <a:xfrm>
              <a:off x="3197707" y="1200150"/>
              <a:ext cx="1200150" cy="1200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Oxygen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665"/>
                </a:spcAft>
                <a:buNone/>
              </a:pPr>
              <a:r>
                <a:rPr b="0" i="1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Smother fire</a:t>
              </a:r>
              <a:endParaRPr b="0" i="1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1385288" y="2400300"/>
              <a:ext cx="2400300" cy="2400300"/>
            </a:xfrm>
            <a:prstGeom prst="triangle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7"/>
            <p:cNvSpPr txBox="1"/>
            <p:nvPr/>
          </p:nvSpPr>
          <p:spPr>
            <a:xfrm>
              <a:off x="1985363" y="3600450"/>
              <a:ext cx="1200150" cy="1200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Fuel</a:t>
              </a:r>
              <a:r>
                <a:rPr b="0" i="0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665"/>
                </a:spcAft>
                <a:buNone/>
              </a:pPr>
              <a:r>
                <a:rPr b="0" i="1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build fire line</a:t>
              </a:r>
              <a:endParaRPr b="0" i="1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7"/>
            <p:cNvSpPr/>
            <p:nvPr/>
          </p:nvSpPr>
          <p:spPr>
            <a:xfrm rot="10800000">
              <a:off x="2597632" y="2400300"/>
              <a:ext cx="2400300" cy="2400300"/>
            </a:xfrm>
            <a:prstGeom prst="triangle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7"/>
            <p:cNvSpPr txBox="1"/>
            <p:nvPr/>
          </p:nvSpPr>
          <p:spPr>
            <a:xfrm>
              <a:off x="3197707" y="2400300"/>
              <a:ext cx="1200150" cy="1200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840"/>
                </a:spcAft>
                <a:buNone/>
              </a:pPr>
              <a:r>
                <a:rPr b="1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Fire Control</a:t>
              </a:r>
              <a:endParaRPr b="1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7"/>
            <p:cNvSpPr/>
            <p:nvPr/>
          </p:nvSpPr>
          <p:spPr>
            <a:xfrm>
              <a:off x="3810000" y="2400300"/>
              <a:ext cx="2400300" cy="2400300"/>
            </a:xfrm>
            <a:prstGeom prst="triangle">
              <a:avLst>
                <a:gd fmla="val 50000" name="adj"/>
              </a:avLst>
            </a:prstGeom>
            <a:solidFill>
              <a:srgbClr val="A9A57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7"/>
            <p:cNvSpPr txBox="1"/>
            <p:nvPr/>
          </p:nvSpPr>
          <p:spPr>
            <a:xfrm>
              <a:off x="4410075" y="3600450"/>
              <a:ext cx="1200150" cy="1200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Heat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665"/>
                </a:spcAft>
                <a:buNone/>
              </a:pPr>
              <a:r>
                <a:rPr b="0" i="1" lang="en-US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Absorb with retardant s</a:t>
              </a:r>
              <a:endParaRPr b="0" i="1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Fire Safety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8" name="Google Shape;158;p18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Evacuate the area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away from the fire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Pay attention to wind and smoke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Wear protective clothing 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in a car, stay inside and close vents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headlights, drive slowly 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must stop, park as far as possible from fuel, lay on the floor, and cover yourself with a blanket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caught in the open, find area with little fuel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side of mountain, ditches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canyons</a:t>
            </a:r>
            <a:endParaRPr/>
          </a:p>
          <a:p>
            <a:pPr indent="-233680" lvl="1" marL="64008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alibri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Lay down and wait for fire to pass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Google Shape;15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457200"/>
            <a:ext cx="2917286" cy="33546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mbria"/>
              <a:buNone/>
            </a:pPr>
            <a:r>
              <a:rPr b="0" i="0" lang="en-US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Conclusion: Wildfires</a:t>
            </a:r>
            <a:endParaRPr b="0" i="0" sz="46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the causes 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the stages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the dangers</a:t>
            </a:r>
            <a:endParaRPr/>
          </a:p>
          <a:p>
            <a:pPr indent="-2286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Calibri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 how to prepare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6" name="Google Shape;16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2707617"/>
            <a:ext cx="5025085" cy="4131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