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9144000"/>
  <p:notesSz cx="6858000" cy="9144000"/>
  <p:embeddedFontLst>
    <p:embeddedFont>
      <p:font typeface="Merriweather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erriweather-regular.fntdata"/><Relationship Id="rId14" Type="http://schemas.openxmlformats.org/officeDocument/2006/relationships/slide" Target="slides/slide10.xml"/><Relationship Id="rId17" Type="http://schemas.openxmlformats.org/officeDocument/2006/relationships/font" Target="fonts/Merriweather-italic.fntdata"/><Relationship Id="rId16" Type="http://schemas.openxmlformats.org/officeDocument/2006/relationships/font" Target="fonts/Merriweather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Merriweather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57200" y="3699804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None/>
              <a:defRPr/>
            </a:lvl1pPr>
            <a:lvl2pPr indent="0" lvl="1" marL="457200" marR="0" rtl="0" algn="ctr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2pPr>
            <a:lvl3pPr indent="0" lvl="2" marL="914400" marR="0" rtl="0" algn="ctr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None/>
              <a:defRPr/>
            </a:lvl3pPr>
            <a:lvl4pPr indent="0" lvl="3" marL="1371600" marR="0" rtl="0" algn="ctr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4pPr>
            <a:lvl5pPr indent="0" lvl="4" marL="1828800" marR="0" rtl="0" algn="ctr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5pPr>
            <a:lvl6pPr indent="0" lvl="5" marL="2286000" marR="0" rtl="0" algn="ctr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6pPr>
            <a:lvl7pPr indent="0" lvl="6" marL="2743200" marR="0" rtl="0" algn="ctr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7pPr>
            <a:lvl8pPr indent="0" lvl="7" marL="3200400" marR="0" rtl="0" algn="ctr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8pPr>
            <a:lvl9pPr indent="0" lvl="8" marL="3657600" marR="0" rtl="0" algn="ctr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457200" y="1433732"/>
            <a:ext cx="83058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cxnSp>
        <p:nvCxnSpPr>
          <p:cNvPr id="14" name="Google Shape;14;p2"/>
          <p:cNvCxnSpPr/>
          <p:nvPr/>
        </p:nvCxnSpPr>
        <p:spPr>
          <a:xfrm>
            <a:off x="1463626" y="3550126"/>
            <a:ext cx="2971800" cy="1588"/>
          </a:xfrm>
          <a:prstGeom prst="straightConnector1">
            <a:avLst/>
          </a:prstGeom>
          <a:noFill/>
          <a:ln cap="flat" cmpd="sng" w="9525">
            <a:solidFill>
              <a:srgbClr val="F1F1F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" name="Google Shape;15;p2"/>
          <p:cNvCxnSpPr/>
          <p:nvPr/>
        </p:nvCxnSpPr>
        <p:spPr>
          <a:xfrm>
            <a:off x="4708574" y="3550126"/>
            <a:ext cx="2971800" cy="1588"/>
          </a:xfrm>
          <a:prstGeom prst="straightConnector1">
            <a:avLst/>
          </a:prstGeom>
          <a:noFill/>
          <a:ln cap="flat" cmpd="sng" w="9525">
            <a:solidFill>
              <a:srgbClr val="F1F1F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2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2232818" y="-327819"/>
            <a:ext cx="46783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685800" y="3505200"/>
            <a:ext cx="7924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685800" y="4958864"/>
            <a:ext cx="7924800" cy="9847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indent="-228600" lvl="1" marL="914400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erriweather"/>
              <a:buNone/>
              <a:defRPr/>
            </a:lvl2pPr>
            <a:lvl3pPr indent="-228600" lvl="2" marL="1371600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erriweather"/>
              <a:buNone/>
              <a:defRPr/>
            </a:lvl3pPr>
            <a:lvl4pPr indent="-228600" lvl="3" marL="1828800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erriweather"/>
              <a:buNone/>
              <a:defRPr/>
            </a:lvl4pPr>
            <a:lvl5pPr indent="-228600" lvl="4" marL="2286000" rtl="0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erriweather"/>
              <a:buNone/>
              <a:defRPr/>
            </a:lvl5pPr>
            <a:lvl6pPr indent="-317500" lvl="5" marL="27432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6pPr>
            <a:lvl7pPr indent="-317500" lvl="6" marL="32004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7pPr>
            <a:lvl8pPr indent="-317500" lvl="7" marL="36576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8pPr>
            <a:lvl9pPr indent="-317500" lvl="8" marL="41148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9pPr>
          </a:lstStyle>
          <a:p/>
        </p:txBody>
      </p:sp>
      <p:cxnSp>
        <p:nvCxnSpPr>
          <p:cNvPr id="32" name="Google Shape;32;p4"/>
          <p:cNvCxnSpPr/>
          <p:nvPr/>
        </p:nvCxnSpPr>
        <p:spPr>
          <a:xfrm>
            <a:off x="685800" y="4916992"/>
            <a:ext cx="7924800" cy="4301"/>
          </a:xfrm>
          <a:prstGeom prst="straightConnector1">
            <a:avLst/>
          </a:prstGeom>
          <a:noFill/>
          <a:ln cap="flat" cmpd="sng" w="9525">
            <a:solidFill>
              <a:srgbClr val="E9E9E8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37" name="Google Shape;37;p5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457200" y="1524000"/>
            <a:ext cx="405993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4648200" y="1524000"/>
            <a:ext cx="405993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457200" y="1399593"/>
            <a:ext cx="404018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indent="-228600" lvl="1" marL="9144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2pPr>
            <a:lvl3pPr indent="-228600" lvl="2" marL="13716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3pPr>
            <a:lvl4pPr indent="-228600" lvl="3" marL="18288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4pPr>
            <a:lvl5pPr indent="-228600" lvl="4" marL="2286000" rtl="0">
              <a:spcBef>
                <a:spcPts val="340"/>
              </a:spcBef>
              <a:spcAft>
                <a:spcPts val="0"/>
              </a:spcAft>
              <a:buSzPts val="1400"/>
              <a:buFont typeface="Merriweather"/>
              <a:buNone/>
              <a:defRPr/>
            </a:lvl5pPr>
            <a:lvl6pPr indent="-317500" lvl="5" marL="27432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6pPr>
            <a:lvl7pPr indent="-317500" lvl="6" marL="32004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7pPr>
            <a:lvl8pPr indent="-317500" lvl="7" marL="36576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8pPr>
            <a:lvl9pPr indent="-317500" lvl="8" marL="41148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57200" y="2201896"/>
            <a:ext cx="4038600" cy="3913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3" type="body"/>
          </p:nvPr>
        </p:nvSpPr>
        <p:spPr>
          <a:xfrm>
            <a:off x="4649788" y="2201896"/>
            <a:ext cx="4038600" cy="3913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457200" y="1554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4648200" y="1399593"/>
            <a:ext cx="404018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indent="-228600" lvl="1" marL="9144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2pPr>
            <a:lvl3pPr indent="-228600" lvl="2" marL="13716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3pPr>
            <a:lvl4pPr indent="-228600" lvl="3" marL="18288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4pPr>
            <a:lvl5pPr indent="-228600" lvl="4" marL="2286000" rtl="0">
              <a:spcBef>
                <a:spcPts val="340"/>
              </a:spcBef>
              <a:spcAft>
                <a:spcPts val="0"/>
              </a:spcAft>
              <a:buSzPts val="1400"/>
              <a:buFont typeface="Merriweather"/>
              <a:buNone/>
              <a:defRPr/>
            </a:lvl5pPr>
            <a:lvl6pPr indent="-317500" lvl="5" marL="27432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6pPr>
            <a:lvl7pPr indent="-317500" lvl="6" marL="32004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7pPr>
            <a:lvl8pPr indent="-317500" lvl="7" marL="36576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8pPr>
            <a:lvl9pPr indent="-317500" lvl="8" marL="41148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9pPr>
          </a:lstStyle>
          <a:p/>
        </p:txBody>
      </p:sp>
      <p:cxnSp>
        <p:nvCxnSpPr>
          <p:cNvPr id="49" name="Google Shape;49;p6"/>
          <p:cNvCxnSpPr/>
          <p:nvPr/>
        </p:nvCxnSpPr>
        <p:spPr>
          <a:xfrm>
            <a:off x="562945" y="2180219"/>
            <a:ext cx="3749040" cy="1588"/>
          </a:xfrm>
          <a:prstGeom prst="straightConnector1">
            <a:avLst/>
          </a:prstGeom>
          <a:noFill/>
          <a:ln cap="flat" cmpd="sng" w="12700">
            <a:solidFill>
              <a:srgbClr val="F1F1F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0" name="Google Shape;50;p6"/>
          <p:cNvCxnSpPr/>
          <p:nvPr/>
        </p:nvCxnSpPr>
        <p:spPr>
          <a:xfrm>
            <a:off x="4754880" y="2180219"/>
            <a:ext cx="3749040" cy="1588"/>
          </a:xfrm>
          <a:prstGeom prst="straightConnector1">
            <a:avLst/>
          </a:prstGeom>
          <a:noFill/>
          <a:ln cap="flat" cmpd="sng" w="12700">
            <a:solidFill>
              <a:srgbClr val="F1F1F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55" name="Google Shape;55;p7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idx="1" type="body"/>
          </p:nvPr>
        </p:nvSpPr>
        <p:spPr>
          <a:xfrm>
            <a:off x="457200" y="457200"/>
            <a:ext cx="62484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6781800" y="1600200"/>
            <a:ext cx="1984248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indent="-228600" lvl="1" marL="914400" rtl="0">
              <a:spcBef>
                <a:spcPts val="1000"/>
              </a:spcBef>
              <a:spcAft>
                <a:spcPts val="0"/>
              </a:spcAft>
              <a:buSzPts val="1400"/>
              <a:buFont typeface="Merriweather"/>
              <a:buNone/>
              <a:defRPr/>
            </a:lvl2pPr>
            <a:lvl3pPr indent="-228600" lvl="2" marL="13716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3pPr>
            <a:lvl4pPr indent="-228600" lvl="3" marL="1828800" rtl="0">
              <a:spcBef>
                <a:spcPts val="300"/>
              </a:spcBef>
              <a:spcAft>
                <a:spcPts val="0"/>
              </a:spcAft>
              <a:buSzPts val="1400"/>
              <a:buFont typeface="Merriweather"/>
              <a:buNone/>
              <a:defRPr/>
            </a:lvl4pPr>
            <a:lvl5pPr indent="-228600" lvl="4" marL="2286000" rtl="0">
              <a:spcBef>
                <a:spcPts val="340"/>
              </a:spcBef>
              <a:spcAft>
                <a:spcPts val="0"/>
              </a:spcAft>
              <a:buSzPts val="1400"/>
              <a:buFont typeface="Merriweather"/>
              <a:buNone/>
              <a:defRPr/>
            </a:lvl5pPr>
            <a:lvl6pPr indent="-317500" lvl="5" marL="27432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6pPr>
            <a:lvl7pPr indent="-317500" lvl="6" marL="32004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7pPr>
            <a:lvl8pPr indent="-317500" lvl="7" marL="36576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8pPr>
            <a:lvl9pPr indent="-317500" lvl="8" marL="41148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type="title"/>
          </p:nvPr>
        </p:nvSpPr>
        <p:spPr>
          <a:xfrm>
            <a:off x="6781800" y="457200"/>
            <a:ext cx="1981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6629400" y="457200"/>
            <a:ext cx="2057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2" type="pic"/>
          </p:nvPr>
        </p:nvSpPr>
        <p:spPr>
          <a:xfrm>
            <a:off x="457200" y="457200"/>
            <a:ext cx="6019800" cy="5562600"/>
          </a:xfrm>
          <a:prstGeom prst="rect">
            <a:avLst/>
          </a:prstGeom>
          <a:solidFill>
            <a:srgbClr val="F4F2F5"/>
          </a:solidFill>
          <a:ln>
            <a:noFill/>
          </a:ln>
        </p:spPr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6629400" y="1600200"/>
            <a:ext cx="2057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rtl="0">
              <a:spcBef>
                <a:spcPts val="3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rtl="0">
              <a:spcBef>
                <a:spcPts val="3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34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6pPr>
            <a:lvl7pPr indent="-317500" lvl="6" marL="32004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7pPr>
            <a:lvl8pPr indent="-317500" lvl="7" marL="36576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8pPr>
            <a:lvl9pPr indent="-317500" lvl="8" marL="4114800" rtl="0">
              <a:spcBef>
                <a:spcPts val="340"/>
              </a:spcBef>
              <a:spcAft>
                <a:spcPts val="0"/>
              </a:spcAft>
              <a:buSzPts val="1400"/>
              <a:buChar char="☞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erriweather"/>
              <a:buChar char="●"/>
              <a:defRPr/>
            </a:lvl1pPr>
            <a:lvl2pPr indent="-317500" lvl="1" marL="91440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2pPr>
            <a:lvl3pPr indent="-317500" lvl="2" marL="1371600" marR="0" rtl="0" algn="l">
              <a:spcBef>
                <a:spcPts val="300"/>
              </a:spcBef>
              <a:spcAft>
                <a:spcPts val="0"/>
              </a:spcAft>
              <a:buClr>
                <a:srgbClr val="728160"/>
              </a:buClr>
              <a:buSzPts val="1400"/>
              <a:buFont typeface="Merriweather"/>
              <a:buChar char="●"/>
              <a:defRPr/>
            </a:lvl3pPr>
            <a:lvl4pPr indent="-317500" lvl="3" marL="182880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4pPr>
            <a:lvl5pPr indent="-317500" lvl="4" marL="2286000" marR="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●"/>
              <a:defRPr/>
            </a:lvl5pPr>
            <a:lvl6pPr indent="-317500" lvl="5" marL="2743200" marR="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6pPr>
            <a:lvl7pPr indent="-317500" lvl="6" marL="3200400" marR="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7pPr>
            <a:lvl8pPr indent="-317500" lvl="7" marL="3657600" marR="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8pPr>
            <a:lvl9pPr indent="-317500" lvl="8" marL="4114800" marR="0" rtl="0" algn="l">
              <a:spcBef>
                <a:spcPts val="340"/>
              </a:spcBef>
              <a:spcAft>
                <a:spcPts val="0"/>
              </a:spcAft>
              <a:buClr>
                <a:srgbClr val="899B74"/>
              </a:buClr>
              <a:buSzPts val="1400"/>
              <a:buFont typeface="Merriweather"/>
              <a:buChar char="☞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00"/>
              <a:buFont typeface="Merriweather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457200" y="3699804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Merriweather"/>
              <a:buNone/>
            </a:pPr>
            <a:r>
              <a:rPr b="0" i="0" lang="en-US" sz="22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Unit 4 Lecture</a:t>
            </a:r>
            <a:endParaRPr b="0" i="0" sz="22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1" name="Google Shape;91;p13"/>
          <p:cNvSpPr txBox="1"/>
          <p:nvPr>
            <p:ph type="ctrTitle"/>
          </p:nvPr>
        </p:nvSpPr>
        <p:spPr>
          <a:xfrm>
            <a:off x="457200" y="1433732"/>
            <a:ext cx="83058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8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The Reign of Augustus</a:t>
            </a:r>
            <a:endParaRPr b="0" i="0" sz="48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idx="1" type="body"/>
          </p:nvPr>
        </p:nvSpPr>
        <p:spPr>
          <a:xfrm>
            <a:off x="457200" y="7421881"/>
            <a:ext cx="45719" cy="45719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9236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53"/>
              <a:buFont typeface="Merriweather"/>
              <a:buNone/>
            </a:pPr>
            <a:r>
              <a:t/>
            </a:r>
            <a:endParaRPr b="0" i="0" sz="65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39236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553"/>
              <a:buFont typeface="Merriweather"/>
              <a:buNone/>
            </a:pPr>
            <a:r>
              <a:t/>
            </a:r>
            <a:endParaRPr b="0" i="0" sz="65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Merriweather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Conquest → Revolution → Dictatorship</a:t>
            </a:r>
            <a:endParaRPr b="0" i="0" sz="9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5" name="Google Shape;145;p22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Remember: 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6" name="Google Shape;146;p22"/>
          <p:cNvSpPr txBox="1"/>
          <p:nvPr/>
        </p:nvSpPr>
        <p:spPr>
          <a:xfrm>
            <a:off x="228600" y="2823864"/>
            <a:ext cx="876015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Conquest → Revolution → Dictatorship</a:t>
            </a:r>
            <a:endParaRPr b="1" i="0" sz="3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 founder of the Roman Empire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The first Emperor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Ruled from 27 BCE to 14 CE</a:t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Who Was Augustus?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Are not just simple records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Are carefully composed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Tell a particular story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Require a great deal of interpretation</a:t>
            </a:r>
            <a:endParaRPr/>
          </a:p>
          <a:p>
            <a:pPr indent="-133985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Ancient Documents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Political unrest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The march of Sulla on Rome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Process of alienation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People were unhappy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Individuals with enormous power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The state couldn’t take action against them</a:t>
            </a:r>
            <a:endParaRPr/>
          </a:p>
          <a:p>
            <a:pPr indent="-133985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The Emergence of the Monarchy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Established imperial control over public entertainment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Transitioned Rome from democracy to monarchy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 empire included many states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Different states helped shape Roman culture</a:t>
            </a:r>
            <a:endParaRPr b="0" i="0" sz="24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The Importance of Augustus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Many traditions and ideas came from non-Roman peoples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Sometimes became more powerful than ideas of Italian origin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Constant dialogue between cultures 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Conquest began with defensive imperialism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For protection from Carthage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Becomes revenge imperialism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Conquest to revolution</a:t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1" name="Google Shape;121;p18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Non-Romans and Imperialism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Tiberius and Gaius Gracchus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Proposed using profits of the empire to fund social programs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Romans not used to the idea of profit from the empire because of financially draining areas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 empire was not built for economic reasons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Not focused on economic expansion</a:t>
            </a:r>
            <a:endParaRPr b="0" i="0" sz="24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7" name="Google Shape;127;p19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Development of the Empire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Second phase of the revolution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War between Rome and its allies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Caused by Rome’s refusal to share goods with the rest of Italy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Gaius Marius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Popular political figure and war hero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Not a member of traditional aristocracy, no political background</a:t>
            </a:r>
            <a:endParaRPr b="0" i="0" sz="24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Sulla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Used Roman army against Roman people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Good general who became a dictator</a:t>
            </a:r>
            <a:endParaRPr b="0" i="0" sz="24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84480" lvl="1" marL="64008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Intended to recreate political class in Rome</a:t>
            </a:r>
            <a:endParaRPr b="0" i="0" sz="2400" u="none" cap="none" strike="noStrike">
              <a:solidFill>
                <a:schemeClr val="lt2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3" name="Google Shape;133;p20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The Social War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Sulla’s death meant that his plans were unfulfilled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He had different principles for the monarchy</a:t>
            </a:r>
            <a:endParaRPr/>
          </a:p>
          <a:p>
            <a:pPr indent="-284480" lvl="1" marL="640080" marR="0" rtl="0" algn="l">
              <a:spcBef>
                <a:spcPts val="300"/>
              </a:spcBef>
              <a:spcAft>
                <a:spcPts val="0"/>
              </a:spcAft>
              <a:buClr>
                <a:srgbClr val="899B74"/>
              </a:buClr>
              <a:buSzPts val="2040"/>
              <a:buFont typeface="Merriweather"/>
              <a:buChar char="●"/>
            </a:pPr>
            <a:r>
              <a:rPr b="0" i="0" lang="en-US" sz="2400" u="none" cap="none" strike="noStrik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rPr>
              <a:t>He wanted Pompey to succeed him 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He was followed by Julius Caeser</a:t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Then Antony and Cleopatra</a:t>
            </a:r>
            <a:endParaRPr/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Char char="●"/>
            </a:pPr>
            <a:r>
              <a:rPr b="0" i="0" lang="en-US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Finally Augustus took control</a:t>
            </a:r>
            <a:endParaRPr/>
          </a:p>
          <a:p>
            <a:pPr indent="-133985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133985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Merriweather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9" name="Google Shape;139;p21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Font typeface="Merriweather"/>
              <a:buNone/>
            </a:pPr>
            <a:r>
              <a:rPr b="0" i="0" lang="en-US" sz="4200" u="none" cap="none" strike="noStrike">
                <a:solidFill>
                  <a:srgbClr val="F9F9F9"/>
                </a:solidFill>
                <a:latin typeface="Merriweather"/>
                <a:ea typeface="Merriweather"/>
                <a:cs typeface="Merriweather"/>
                <a:sym typeface="Merriweather"/>
              </a:rPr>
              <a:t>Leadership in Rome</a:t>
            </a:r>
            <a:endParaRPr b="0" i="0" sz="4200" u="none" cap="none" strike="noStrike">
              <a:solidFill>
                <a:srgbClr val="F9F9F9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